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4" r:id="rId6"/>
    <p:sldId id="258" r:id="rId7"/>
    <p:sldId id="259" r:id="rId8"/>
    <p:sldId id="260" r:id="rId9"/>
    <p:sldId id="261" r:id="rId10"/>
    <p:sldId id="275" r:id="rId11"/>
    <p:sldId id="276" r:id="rId12"/>
    <p:sldId id="262" r:id="rId13"/>
    <p:sldId id="277" r:id="rId14"/>
    <p:sldId id="278" r:id="rId15"/>
    <p:sldId id="263" r:id="rId16"/>
    <p:sldId id="279" r:id="rId17"/>
    <p:sldId id="280" r:id="rId18"/>
    <p:sldId id="281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24.xml"/><Relationship Id="rId8" Type="http://schemas.openxmlformats.org/officeDocument/2006/relationships/slide" Target="../slides/slide22.xml"/><Relationship Id="rId7" Type="http://schemas.openxmlformats.org/officeDocument/2006/relationships/slide" Target="../slides/slide21.xml"/><Relationship Id="rId6" Type="http://schemas.openxmlformats.org/officeDocument/2006/relationships/slide" Target="../slides/slide19.xml"/><Relationship Id="rId5" Type="http://schemas.openxmlformats.org/officeDocument/2006/relationships/slide" Target="../slides/slide17.xml"/><Relationship Id="rId4" Type="http://schemas.openxmlformats.org/officeDocument/2006/relationships/slide" Target="../slides/slide5.xml"/><Relationship Id="rId3" Type="http://schemas.openxmlformats.org/officeDocument/2006/relationships/slide" Target="../slides/slide4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d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9e476221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482c2bb4e&amp;cid=482c2bb4e&amp;vtp=1">
            <a:hlinkClick r:id="rId3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be6ed0a3f&amp;cid=be6ed0a3f&amp;vtp=1">
            <a:hlinkClick r:id="rId4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2fc8c15c5&amp;cid=2fc8c15c5&amp;vtp=1">
            <a:hlinkClick r:id="rId5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fec3e388b&amp;cid=fec3e388b&amp;vtp=1">
            <a:hlinkClick r:id="rId6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8d17b627e&amp;cid=8d17b627e&amp;vtp=1">
            <a:hlinkClick r:id="rId7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a20496f53&amp;cid=a20496f53&amp;vtp=1">
            <a:hlinkClick r:id="rId8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35496d2a9&amp;cid=35496d2a9&amp;vtp=1">
            <a:hlinkClick r:id="rId9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9e476221d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1_BD#9e476221d.fixed?color=0,173,163&amp;vtp=1&amp;bbb=1"/>
              <p:cNvSpPr/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课时评价作业（七</a:t>
                </a:r>
                <a:r>
                  <a:rPr lang="en-US" altLang="zh-CN" sz="4000" b="1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4000" b="1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000" b="1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4000" b="1" i="0" dirty="0" smtClean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人应当坚持正义</a:t>
                </a:r>
                <a:endParaRPr lang="en-US" altLang="zh-CN" sz="4000" dirty="0"/>
              </a:p>
            </p:txBody>
          </p:sp>
        </mc:Choice>
        <mc:Fallback>
          <p:sp>
            <p:nvSpPr>
              <p:cNvPr id="3" name="C_1_BD#9e476221d.fixed?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blipFill rotWithShape="1">
                <a:blip r:embed="rId1"/>
                <a:stretch>
                  <a:fillRect l="-2" t="-1796" r="2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8_3#65b1a4646?sp=1&amp;pid=aaa5ac22c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在公元前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800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年至公元前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年之间的诸多古代文明中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度和希腊产生了今天我们称为哲学的学问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德国哲学家雅斯贝尔斯注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意到了人类精神发展在历史地理上的这种共同性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提出了人类文明的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轴心时代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概念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将这一时期看作人类文明精神的重大突破时期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这一时期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中国诞生了孔子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墨子等各派思想家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印度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出现了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奥义书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探究了怀疑主义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唯物主义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诡辩派和虚无主义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等哲学思想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希腊则贤哲如云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其中有哲学家巴门尼德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赫拉克利特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8_3#65b1a4646?sp=1&amp;pid=aaa5ac22c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和柏拉图等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这表明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尽管世界不同民族和地区的文化差异巨大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是人类文明的发展总是有着一定的共同性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哲学所思的根本问题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质上是一致的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雅斯贝尔斯的这个看法是有一定道理的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以中西哲学思想的历史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发展为例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尽管旨趣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特点多有不同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但是其内在的共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同性是客观存在的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哲学所思的基本趋向都是形而上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用中国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哲学的话讲就是要研究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为什么哲学研究会追问 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这与人的理性相关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康德曾指出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对事物运动变化终极原因和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条件追求的形而上学倾向是人类理性的本性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8_3#65b1a4646?sp=1&amp;pid=aaa5ac22c&amp;color=0,0,0&amp;vtp=1&amp;bt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海德格尔也说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只消我们存在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我们就总是已经处于形而上学中的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哲学所思的本质特征都是概念思维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即使像西方早期哲学家讲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中国早期哲学典籍中所说的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有一些感性的特征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但都已经是哲学的概念了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哲学的这些共同性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是我们将中国和西方的哲学都称为哲学的学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理根据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也是我们可以设想哲学的世界化和世界化的哲学的基本前提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哲学的这种共同性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是人类文明共同性的重要体现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由于各个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国家的经济政治发展道路不同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历史文化传统不同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哲学思想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在各个民族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国家的存在和发展也必然会有不同特点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摘编自《历史中的哲学与哲学中的历史》）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8_4#65b1a4646?sp=1&amp;pid=aaa5ac22c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材料三：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在年届七旬之际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孔子与苏格拉底的人生都出现了一个重大的转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：70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岁的孔子从政治转向文化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潜心于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的编纂等多项文化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完成了为人间制定规则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确立准据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寻找意义之使命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与之不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同的是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，70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岁的苏格拉底被人控告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并被判处死刑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中西圣贤在七旬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之际的不同境遇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体现了两种值得注意的思想与文化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孔子表达的是守成的思想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这种思想倾向于肯定传统文化的正面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价值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强调历史对当下及未来的规范作用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侧重于维护社会生活的秩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8_4#65b1a4646?sp=1&amp;pid=aaa5ac22c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序性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稳定性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延续性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孔子的这种思想倾向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对中国产生了深远的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影响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就思想史来说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长期盛行的是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代圣人立言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即使是最有创造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力的思想家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也要通过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集注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的方式来表达自己的思想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就政治史而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数千年来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真正触及内核的政治革新很少见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政治运作方式代代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鲜有根本性的变化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苏格拉底代表的则是批判的思想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这种思想倾向于揭示现实生活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中的缺陷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对于传统的做法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普遍性的积习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绝不视为当然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这种具有批判精神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质疑性格的思想从苏格拉底后就一直流淌在西方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文化的历史长河中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譬如在资本主义革命时期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出现了洛克对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君权神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8_4#65b1a4646?sp=1&amp;pid=aaa5ac22c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授论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的驳斥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早期的法兰克福学派也是以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批判理论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著称的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如果没有苏格拉底坚守的批判立场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整个社会就将缺乏自省自救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的能力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失去自我更新的机会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从这个意义上说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苏格拉底以自己的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不自由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为代价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为西方文化注入了自我省察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自我批判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我革新的精神因子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孔子对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文化的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守护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与整理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既有助于民族精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神的凝聚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更有助于形成和谐有序的社会生活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值得注意的是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这两种相互对立的思想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在现当代中国都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处于相对贫乏的状态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一方面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在面对传统文化的时候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我们要么采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8_4#65b1a4646?sp=1&amp;pid=aaa5ac22c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取历史虚无主义的态度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要么彻底倒向另一边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认为只有儒家学说才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能救中国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才能救人类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在这种非此即彼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看似坚定的立场背后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际上是生硬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武断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简单化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是对传统文化的轻慢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另一方面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在面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对社会现实的时候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我们更缺乏足够的批判意识与质疑性格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如果没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有苏格拉底式的批判精神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无论是一个小邦还是一个大国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都可能在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浑浑噩噩的状态下一直酣睡下去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不知东方之既白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摘编自《七旬圣贤的境遇：自由的孔子与不自由的苏格拉底》）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2fc8c15c5?pid=65b1a4646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根据材料一、材料二，下列说法正确的一项是（3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0_1#2fc8c15c5.bracket?pid=65b1a4646&amp;color=0,0,0&amp;vpa=3&amp;vtp=1"/>
          <p:cNvSpPr/>
          <p:nvPr/>
        </p:nvSpPr>
        <p:spPr>
          <a:xfrm>
            <a:off x="95129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9_2#2fc8c15c5.choices?pid=65b1a4646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材料一中谈到苏格拉底以无知的状态出场向智者提问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以严格的逻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辑去追问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，创立了形式逻辑。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材料一中谈到古希腊以后的西方哲学家都受苏格拉底之“问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的影响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而开创了他们自己的新时代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材料二中谈到哲学思想在各个民族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国家的存在和发展有其自己的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，所以各个民族、国家的历史文化传统呈现出多样性。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材料二中的“轴心时代”的论述表明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尽管世界不同民族和地区的文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化存在巨大差异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，但是哲学所思的根本问题，本质上是一致的。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1_1#2fc8c15c5?pid=65b1a4646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A项，由“继而产生了亚里士多德，其创立了严格的形式逻辑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，形式逻辑并非苏格拉底所创。B项，由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后来西方哲学史上开创新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时代的哲学家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，大都是以苏格拉底式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而产生巨大的时代影响的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，选项扩大了范围。C项，由“由于各个民族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国家的经济政治发展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道路不同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必然会有不同特点”可知，选项因果倒置。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2_1#fec3e388b?pid=65b1a4646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根据材料一、材料三，下列说法正确的一项是（3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3_1#fec3e388b.bracket?pid=65b1a4646&amp;color=0,0,0&amp;vpa=4&amp;vtp=1"/>
          <p:cNvSpPr/>
          <p:nvPr/>
        </p:nvSpPr>
        <p:spPr>
          <a:xfrm>
            <a:off x="95129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12_2#fec3e388b.choices?pid=65b1a4646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关于宇宙本质等问题的回答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苏格拉底走向了和泰勒斯等哲学家完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全不同的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“回答”路线，要求用严格的理性逻辑去审查自己的命题。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苏格拉底说的“人生在世，不经过审查，不经反思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是无价值的一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”，和《论语》中曾参所言“吾日三省吾身”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的自我反思精神是一致的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表明中西文化有内在相同之处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孔子和苏格拉底在70岁时不同的生活境遇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促使他们形成了不同的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苏格拉底的质疑性格与批判精神，能促使人们自省、自救、自我更新。</a:t>
            </a:r>
            <a:endParaRPr lang="en-US" altLang="zh-CN" sz="28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dc6e2bad?pid=9e476221d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4d7c2d5d2?pid=4dc6e2bad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云南师大附中联考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每当一个热点事件发生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就会有许多的文字趁热跟进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人们把这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称为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热点写作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对于这种行为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有种最常见的指责是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（A）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人眼球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这种指责很容易驳斥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柏拉图在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理想国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中告诉人们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正义不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仅本身值得追求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其结果也往往合乎欲求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一种正当的技艺不仅有其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独特的追求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正如医生要追求医术高明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（B）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而这种追求同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4_1#fec3e388b?pid=65b1a4646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A项，由材料一相关内容可知，并非完全不同，而是在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理性精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”“理性推理”等方面有所继承和发展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要求用严格的理性逻辑去审查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命题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。B项，理解错误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苏格拉底强调用严格的理性逻辑去审查自己的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命题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，进而去反思人生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而曾参所言则强调在人格养成过程中的自我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省视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。两者同言“反思”，但其内涵并不一致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据此也不能说明中西文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化有内在相同之处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。C项，材料三说的是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中西圣贤在七旬之际的不同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境遇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，体现了两种值得注意的思想与文化”，二者并非因果关系。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5_1#8d17b627e?pid=65b1a4646&amp;color=0,0,0&amp;vtp=1&amp;bt=1&amp;bbb=1&amp;h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下列说法中，不能作为论据来支撑材料三观点的一项是（3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 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6_1#8d17b627e.bracket?pid=65b1a4646&amp;color=0,0,0&amp;vpa=5&amp;vtp=1"/>
          <p:cNvSpPr/>
          <p:nvPr/>
        </p:nvSpPr>
        <p:spPr>
          <a:xfrm>
            <a:off x="110242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15_2#8d17b627e.choices?pid=65b1a4646&amp;color=0,0,0&amp;vtp=1&amp;bbb=1"/>
          <p:cNvSpPr/>
          <p:nvPr/>
        </p:nvSpPr>
        <p:spPr>
          <a:xfrm>
            <a:off x="612648" y="108459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孔子对于从夏商二代沿袭到周朝的礼乐制度高度礼赞。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朱熹通过“集注四书”的方式来表达自己的思想。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卢梭提出“人性本善，信仰高于理性”的观点。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中世纪，哥白尼以“日心说”对“地心说”提出了挑战。</a:t>
            </a:r>
            <a:endParaRPr lang="en-US" altLang="zh-CN" sz="2800" dirty="0"/>
          </a:p>
        </p:txBody>
      </p:sp>
      <p:sp>
        <p:nvSpPr>
          <p:cNvPr id="5" name="QC_4_AS.17_1#8d17b627e?pid=65b1a4646&amp;color=0,0,0&amp;vtp=1&amp;bbb=1&amp;hb=1"/>
          <p:cNvSpPr/>
          <p:nvPr/>
        </p:nvSpPr>
        <p:spPr>
          <a:xfrm>
            <a:off x="612648" y="370079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材料三主要论证中国哲学中孔子守成的思想和西方哲学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中苏格拉底批判的思想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。卢梭的观点是从个人信仰角度强调“善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非认识论上的批判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3_1#a20496f53?sp=1&amp;pid=65b1a4646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材料二是如何运用举例论证来说理的？有怎样的表达效果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述层次简要分析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4_1#a20496f53?sp=1&amp;pid=65b1a4646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材料二第一段首先提出“轴心时代”这一概念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然后举出大量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的中西方哲学实例加以论证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第二段首先提出中西方哲学内在存在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着共同性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，然后列举中国哲学的“道”和康德的“形而上学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中国哲学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“太极”“易”“象”和西方哲学的“水”“火”“数”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两组实例来加以论证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举例论证既丰富了材料的内涵，同时也增强了材料的说服力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使论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证更有力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9_1#a20496f53?pid=65b1a4646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材料二从“轴心时代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的概念和中西方哲学存在的内在的共同性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两个层面展开论述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。解答本题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找出材料中所举的例子并分析其表达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效果即可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3_1#35496d2a9?sp=1&amp;pid=65b1a4646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根据材料三的论述，在当今时代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我们应该如何看待孔子与苏格拉底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两种互相对立的思想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4_1#35496d2a9?sp=1&amp;pid=65b1a4646&amp;color=0,0,0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在面对传统文化的时候，我们需要孔子的守成态度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在面对现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，我们需要苏格拉底的批判精神。②这两种思想虽然对立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但对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于一个民族的传承和发展来说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，都能起到积极作用。（每点2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1_1#35496d2a9?pid=65b1a4646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解答本题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可先分说在面对传统文化时和在面对现实时我们应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怎么做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，然后总说这两种思想对一个民族的发展的积极意义。由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孔子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表达的是守成的思想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对中国产生了深远的影响”可知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在面对传统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，我们需要继承并发展传统文化的优秀部分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我们需要更多地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采取孔子的守成态度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。由“苏格拉底代表的则是批判的思想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从苏格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拉底后就一直流淌在西方文化的历史长河中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”可知，在面对现实时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们需要更多地采取苏格拉底的批判精神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。我们应及时自我更新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跟上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潮流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、创造潮流。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这两种思想都有利于我们民族文化的传承与发展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都有利于我们新时代社会的建设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4d7c2d5d2?pid=4dc6e2bad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时也会带来良好的声誉与可观的收入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这没有什么不道德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但如果医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生只是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（C）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为了名利可以放弃医疗职业本身的追求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那么医生也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就不再是医生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因为他放弃了医术这种特定的技艺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写作也是一种技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它既有技艺本身的追求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也能带来附随的名利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但如果写作只是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为了名利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那么写作也就不再是写作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人们常说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但行好事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莫问前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而通常的情况是为了好事去努力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但如果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只为前程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谓好事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也可能既无好事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又无前程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没有什么不道德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但名声只是写作的附随结果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而非自然结果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不能为了名声而去写作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否则不仅不道德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也使得写作不再成为一种独特的技艺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_1#482c2bb4e?sp=1&amp;pid=4d7c2d5d2&amp;color=0,0,0&amp;vtp=1&amp;bt=1&amp;bbb=1"/>
          <p:cNvSpPr/>
          <p:nvPr/>
        </p:nvSpPr>
        <p:spPr>
          <a:xfrm>
            <a:off x="612648" y="468000"/>
            <a:ext cx="10963656" cy="127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请在文中括号内填入恰当的成语。（3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</a:t>
            </a:r>
            <a:endParaRPr lang="en-US" altLang="zh-CN" sz="2800" dirty="0"/>
          </a:p>
        </p:txBody>
      </p:sp>
      <p:sp>
        <p:nvSpPr>
          <p:cNvPr id="3" name="QB_4_AN.3_1#482c2bb4e.blank?pid=4d7c2d5d2&amp;color=0,0,0&amp;vpa=1&amp;vtp=1&amp;bbb=1"/>
          <p:cNvSpPr/>
          <p:nvPr/>
        </p:nvSpPr>
        <p:spPr>
          <a:xfrm>
            <a:off x="1473866" y="1068329"/>
            <a:ext cx="90471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（示例）A沽名钓誉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B妙手回春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C追名逐利（每处1分）</a:t>
            </a:r>
            <a:endParaRPr lang="en-US" altLang="zh-CN" sz="2800" dirty="0"/>
          </a:p>
        </p:txBody>
      </p:sp>
      <p:sp>
        <p:nvSpPr>
          <p:cNvPr id="4" name="QB_4_AS.4_1#482c2bb4e?pid=4d7c2d5d2&amp;color=0,0,0&amp;vtp=1&amp;bbb=1&amp;hb=1"/>
          <p:cNvSpPr/>
          <p:nvPr/>
        </p:nvSpPr>
        <p:spPr>
          <a:xfrm>
            <a:off x="612648" y="1793954"/>
            <a:ext cx="10963656" cy="444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A处，根据后文“博人眼球”可知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这样做的目的是谋取好的名声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和荣誉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，所以可填“沽名钓誉”。沽名钓誉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以某种虚假的手段来谋取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。B处，根据前文“正如医生要追求医术高明”可知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此处指医生医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术高明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，所以可填“妙手回春”。妙手回春：称赞医生医道高明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能把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垂危的病人治好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。C处，根据后文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为了名利可以放弃医疗职业本身的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追求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”可知，此处指医生是为了追求名利，所以可填“追名逐利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追名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逐利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：追求名誉、利益。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_1#be6ed0a3f?sp=1&amp;pid=4d7c2d5d2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在文中横线处补写恰当的句子，使前后语意连贯，内容贴切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逻辑严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。每处不超过15个字。（6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</a:t>
            </a:r>
            <a:endParaRPr lang="en-US" altLang="zh-CN" sz="2800" dirty="0"/>
          </a:p>
        </p:txBody>
      </p:sp>
      <p:sp>
        <p:nvSpPr>
          <p:cNvPr id="3" name="QB_4_AN.6_1#be6ed0a3f.blank?pid=4d7c2d5d2&amp;color=0,0,0&amp;vpa=2&amp;vtp=1&amp;bbb=1&amp;hb=1"/>
          <p:cNvSpPr/>
          <p:nvPr/>
        </p:nvSpPr>
        <p:spPr>
          <a:xfrm>
            <a:off x="612648" y="17329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示例）①也能带来附随的好处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就有可能得到所附随的前程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写作带来名声（每处2分）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_1#be6ed0a3f?pid=4d7c2d5d2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第①处，前文有关联词“不仅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所填内容应有与其相匹配的关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联词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“也”，再结合后文“同时也会带来良好的声誉与可观的收入”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这是附随的好处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，故可填“也能带来附随的好处”。第②处，前文“而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转折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，所填内容应与“但行好事，莫问前程”相对；再结合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也可能既无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，又无前程”可知，此处是说可能得到附随的前程，故可填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可能得到所附随的前程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”。第③处，根据后文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但名声只是写作的附随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”可知，此处是说“名声”与“写作”的关系，即写作会带来名声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“写作带来名声”。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aa5ac22c?pid=9e476221d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8_1#65b1a4646?pid=aaa5ac22c&amp;color=0,0,0&amp;vtp=1&amp;bbb=1"/>
          <p:cNvSpPr/>
          <p:nvPr/>
        </p:nvSpPr>
        <p:spPr>
          <a:xfrm>
            <a:off x="612648" y="117445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阅读下面的文字,完成题目。</a:t>
            </a:r>
            <a:endParaRPr lang="en-US" altLang="zh-CN" sz="2800" dirty="0"/>
          </a:p>
        </p:txBody>
      </p:sp>
      <p:sp>
        <p:nvSpPr>
          <p:cNvPr id="4" name="QM_3_BD.8_2#65b1a4646?sp=1&amp;pid=aaa5ac22c&amp;color=0,0,0&amp;vtp=1&amp;bbb=1&amp;hb=1"/>
          <p:cNvSpPr/>
          <p:nvPr/>
        </p:nvSpPr>
        <p:spPr>
          <a:xfrm>
            <a:off x="612648" y="18057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从泰勒斯开始的古希腊哲学关于宇宙的本质是水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宇宙的本质是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火等的命题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充满了理性精神和理性推理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但没有严格的逻辑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苏格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拉底要求用严格的理性逻辑去审查自己的命题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进而去反思人生与宇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这一严格的理性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体现在后来柏拉图的一个个对话录中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几乎每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一场对话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苏格拉底都以无知的状态出场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向有知识的智者提问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8_2#65b1a4646?sp=1&amp;pid=aaa5ac22c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对于这些有知识的智者的信心满满的回答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他却以严格的逻辑去追问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最后在严格逻辑的诘难和推导下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得出正确的结论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严格的逻辑性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成为苏格拉底判定是真知还是假知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无知的标准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苏格拉底留给世界的名言是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人生在世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不经过审查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不经反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是无价值的一生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正是在苏格拉底的路线上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产生了柏拉图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提出追求现象后面的理想性的理式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继而产生了亚里士多德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其创立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了严格的形式逻辑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西方的知识体系正是在这一严格的逻辑中建立起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后来西方哲学史上开创新时代的哲学家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大都是以苏格拉底式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的石破天惊之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和严格的逻辑去贯彻自己的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而产生巨大的时代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8_2#65b1a4646?sp=1&amp;pid=aaa5ac22c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影响的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如培根的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知识就是力量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如笛卡尔的怀疑一切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如海德格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尔对存在的追问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如德里达对深层结构的追问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回到苏格拉底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由他而来的这一西方式的严格逻辑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最为重要的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结果是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在文艺复兴时期产生了实验科学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按爱因斯坦的说法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文化的特质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在于两点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一是亚里士多德的形式逻辑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二是文艺复兴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产生的实验科学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正如上面所说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这两点都是在苏格拉底所建立的基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础上产生出来的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在这一意义上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西方的哲学史家认为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苏格拉底是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西方哲学的创立者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摘编自《从四句哲学名言看西方哲学的特质》）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5879</Words>
  <Application>WPS 演示</Application>
  <PresentationFormat>宽屏</PresentationFormat>
  <Paragraphs>252</Paragraphs>
  <Slides>25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2025-04-01T09:14:00Z</dcterms:created>
  <dcterms:modified xsi:type="dcterms:W3CDTF">2025-09-02T09:30:52Z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19D59502FB024D218CF8B2FE02F4078E_12</vt:lpwstr>
  </property>
  <property fmtid="{D5CDD505-2E9C-101B-9397-08002B2CF9AE}" pid="3" name="KSOProductBuildVer">
    <vt:lpwstr>2052-12.1.0.22529</vt:lpwstr>
  </property>
</Properties>
</file>